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DELETE ME!</a:t>
            </a:r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(with next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159" name="Shape 15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(with next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(with next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210" name="Shape 21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(w/ prev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220" name="Shape 22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(w/ prev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236" name="Shape 23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minutes (w/ prev slide) – brandon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how pacumen works.</a:t>
            </a:r>
          </a:p>
        </p:txBody>
      </p:sp>
      <p:sp>
        <p:nvSpPr>
          <p:cNvPr id="247" name="Shape 24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Shape 25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minute – brandon and prasad</a:t>
            </a:r>
          </a:p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minute – brandon and prasad</a:t>
            </a:r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minute – brandon and prasad</a:t>
            </a:r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minute – brandon</a:t>
            </a:r>
          </a:p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minute – brandon</a:t>
            </a: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minutes –prasad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the work acadamia has published</a:t>
            </a: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minutes – prasad (maybe brandon)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 about issues with existing research.</a:t>
            </a: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jpg"/><Relationship Id="rId1" Type="http://schemas.openxmlformats.org/officeDocument/2006/relationships/slideMaster" Target="../slideMasters/slideMaster1.xml"/><Relationship Id="rId3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jpg"/><Relationship Id="rId1" Type="http://schemas.openxmlformats.org/officeDocument/2006/relationships/slideMaster" Target="../slideMasters/slideMaster1.xml"/><Relationship Id="rId3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jpg"/><Relationship Id="rId1" Type="http://schemas.openxmlformats.org/officeDocument/2006/relationships/slideMaster" Target="../slideMasters/slideMaster1.xml"/><Relationship Id="rId3" Type="http://schemas.openxmlformats.org/officeDocument/2006/relationships/image" Target="../media/image00.png"/></Relationships>
</file>

<file path=ppt/slideLayouts/_rels/slideLayout4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hape 14"/>
          <p:cNvPicPr preferRelativeResize="0"/>
          <p:nvPr/>
        </p:nvPicPr>
        <p:blipFill rotWithShape="1">
          <a:blip r:embed="rId2">
            <a:alphaModFix/>
          </a:blip>
          <a:srcRect b="5067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chemeClr val="lt1"/>
              </a:buClr>
              <a:buFont typeface="Arial"/>
              <a:buNone/>
              <a:defRPr/>
            </a:lvl1pPr>
            <a:lvl2pPr indent="0" marL="457200" marR="0" rtl="0" algn="ctr">
              <a:spcBef>
                <a:spcPts val="560"/>
              </a:spcBef>
              <a:buClr>
                <a:schemeClr val="lt1"/>
              </a:buClr>
              <a:buFont typeface="Arial"/>
              <a:buNone/>
              <a:defRPr/>
            </a:lvl2pPr>
            <a:lvl3pPr indent="0" marL="914400" marR="0" rtl="0" algn="ctr">
              <a:spcBef>
                <a:spcPts val="480"/>
              </a:spcBef>
              <a:buClr>
                <a:schemeClr val="lt1"/>
              </a:buClr>
              <a:buFont typeface="Arial"/>
              <a:buNone/>
              <a:defRPr/>
            </a:lvl3pPr>
            <a:lvl4pPr indent="0" marL="13716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4pPr>
            <a:lvl5pPr indent="0" marL="18288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19" name="Shape 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397271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 rot="5400000">
            <a:off x="2400299" y="-342899"/>
            <a:ext cx="4343400" cy="822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rgbClr val="000000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rgbClr val="000000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rgbClr val="000000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 rot="5400000">
            <a:off x="4823619" y="2080419"/>
            <a:ext cx="5668961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632619" y="99220"/>
            <a:ext cx="5668962" cy="6019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rgbClr val="000000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rgbClr val="000000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rgbClr val="000000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83" name="Shape 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 b="50654" l="1" r="540" t="282"/>
          <a:stretch/>
        </p:blipFill>
        <p:spPr>
          <a:xfrm>
            <a:off x="0" y="-20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/>
          <p:nvPr>
            <p:ph type="title"/>
          </p:nvPr>
        </p:nvSpPr>
        <p:spPr>
          <a:xfrm>
            <a:off x="685800" y="29718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25" name="Shape 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397271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 rotWithShape="1">
          <a:blip r:embed="rId2">
            <a:alphaModFix/>
          </a:blip>
          <a:srcRect b="50654" l="1" r="540" t="282"/>
          <a:stretch/>
        </p:blipFill>
        <p:spPr>
          <a:xfrm>
            <a:off x="0" y="-204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1600200"/>
            <a:ext cx="8229600" cy="434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rgbClr val="000000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rgbClr val="000000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rgbClr val="000000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pic>
        <p:nvPicPr>
          <p:cNvPr id="32" name="Shape 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57200" y="1600200"/>
            <a:ext cx="4038599" cy="434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4648200" y="1600200"/>
            <a:ext cx="4038599" cy="434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57200" y="2174875"/>
            <a:ext cx="4040187" cy="3768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4" type="body"/>
          </p:nvPr>
        </p:nvSpPr>
        <p:spPr>
          <a:xfrm>
            <a:off x="4645025" y="2174875"/>
            <a:ext cx="4041774" cy="3768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575050" y="273051"/>
            <a:ext cx="5111750" cy="56705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457200" y="1435100"/>
            <a:ext cx="3008313" cy="450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64" name="Shape 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1752600" y="4538662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x="1752600" y="304800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1752600" y="5181600"/>
            <a:ext cx="5486399" cy="8048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50373" y="5867400"/>
            <a:ext cx="2037716" cy="1096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2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1600200"/>
            <a:ext cx="8229600" cy="434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rgbClr val="000000"/>
              </a:buClr>
              <a:buFont typeface="Arial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rgbClr val="000000"/>
              </a:buClr>
              <a:buFont typeface="Arial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rgbClr val="000000"/>
              </a:buClr>
              <a:buFont typeface="Arial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1.pn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4.png"/><Relationship Id="rId3" Type="http://schemas.openxmlformats.org/officeDocument/2006/relationships/image" Target="../media/image02.png"/><Relationship Id="rId5" Type="http://schemas.openxmlformats.org/officeDocument/2006/relationships/image" Target="../media/image03.pn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C0C0C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3246783" y="2519703"/>
            <a:ext cx="2666999" cy="7901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baseline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PACUMEN</a:t>
            </a:r>
          </a:p>
        </p:txBody>
      </p:sp>
      <p:pic>
        <p:nvPicPr>
          <p:cNvPr id="86" name="Shape 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61382" y="2519703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Shape 87"/>
          <p:cNvSpPr txBox="1"/>
          <p:nvPr/>
        </p:nvSpPr>
        <p:spPr>
          <a:xfrm>
            <a:off x="2667000" y="3372767"/>
            <a:ext cx="4005470" cy="7901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baseline="0" i="0" lang="en-US" sz="4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“packet acumen”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1376061" y="2026024"/>
            <a:ext cx="639187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PACUMEN     WORK?</a:t>
            </a: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5000" y="2026024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691179" y="3276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PACUMEN      learns by example. </a:t>
            </a:r>
          </a:p>
        </p:txBody>
      </p:sp>
      <p:pic>
        <p:nvPicPr>
          <p:cNvPr id="155" name="Shape 1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3276600"/>
            <a:ext cx="304799" cy="30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1225891" y="1550412"/>
            <a:ext cx="639187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PACUMEN     WORK?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64830" y="1550412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/>
          <p:nvPr/>
        </p:nvSpPr>
        <p:spPr>
          <a:xfrm>
            <a:off x="4038600" y="3117574"/>
            <a:ext cx="1408042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Train PACUMEN</a:t>
            </a:r>
          </a:p>
        </p:txBody>
      </p:sp>
      <p:sp>
        <p:nvSpPr>
          <p:cNvPr id="164" name="Shape 164"/>
          <p:cNvSpPr/>
          <p:nvPr/>
        </p:nvSpPr>
        <p:spPr>
          <a:xfrm>
            <a:off x="1355034" y="3117574"/>
            <a:ext cx="1371599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Collect Example Data</a:t>
            </a:r>
          </a:p>
        </p:txBody>
      </p:sp>
      <p:sp>
        <p:nvSpPr>
          <p:cNvPr id="165" name="Shape 165"/>
          <p:cNvSpPr/>
          <p:nvPr/>
        </p:nvSpPr>
        <p:spPr>
          <a:xfrm>
            <a:off x="3818744" y="4773632"/>
            <a:ext cx="1600199" cy="914400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Classifier</a:t>
            </a:r>
          </a:p>
        </p:txBody>
      </p:sp>
      <p:sp>
        <p:nvSpPr>
          <p:cNvPr id="166" name="Shape 166"/>
          <p:cNvSpPr/>
          <p:nvPr/>
        </p:nvSpPr>
        <p:spPr>
          <a:xfrm>
            <a:off x="6629399" y="4723935"/>
            <a:ext cx="1275521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Classify new data</a:t>
            </a:r>
          </a:p>
        </p:txBody>
      </p:sp>
      <p:sp>
        <p:nvSpPr>
          <p:cNvPr id="167" name="Shape 167"/>
          <p:cNvSpPr/>
          <p:nvPr/>
        </p:nvSpPr>
        <p:spPr>
          <a:xfrm>
            <a:off x="683633" y="4723935"/>
            <a:ext cx="1976739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 new data from network/pcap</a:t>
            </a:r>
          </a:p>
        </p:txBody>
      </p:sp>
      <p:sp>
        <p:nvSpPr>
          <p:cNvPr id="168" name="Shape 168"/>
          <p:cNvSpPr/>
          <p:nvPr/>
        </p:nvSpPr>
        <p:spPr>
          <a:xfrm>
            <a:off x="2819400" y="3332457"/>
            <a:ext cx="1130807" cy="48463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4376530" y="4126992"/>
            <a:ext cx="484631" cy="59740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2753138" y="4988516"/>
            <a:ext cx="1007165" cy="48463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5516216" y="4988516"/>
            <a:ext cx="1007165" cy="48463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Shape 172"/>
          <p:cNvSpPr/>
          <p:nvPr/>
        </p:nvSpPr>
        <p:spPr>
          <a:xfrm rot="5400000">
            <a:off x="3934913" y="3129181"/>
            <a:ext cx="973835" cy="6091537"/>
          </a:xfrm>
          <a:prstGeom prst="curvedLeftArrow">
            <a:avLst>
              <a:gd fmla="val 23429" name="adj1"/>
              <a:gd fmla="val 50000" name="adj2"/>
              <a:gd fmla="val 27699" name="adj3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6248400" y="2438400"/>
            <a:ext cx="23968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Collect Training Data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6269162" y="2748241"/>
            <a:ext cx="183736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 Build Classifier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6269162" y="3048000"/>
            <a:ext cx="2207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 Get unknown data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6244592" y="3332457"/>
            <a:ext cx="25652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40 Classify unknown data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6248398" y="3662642"/>
            <a:ext cx="13084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50 GOTO 30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1376061" y="1417891"/>
            <a:ext cx="639187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PACUMEN     WORK?</a:t>
            </a: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89621" y="1417891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/>
          <p:nvPr/>
        </p:nvSpPr>
        <p:spPr>
          <a:xfrm rot="2100458">
            <a:off x="789169" y="2998970"/>
            <a:ext cx="914400" cy="914400"/>
          </a:xfrm>
          <a:prstGeom prst="pie">
            <a:avLst>
              <a:gd fmla="val 0" name="adj1"/>
              <a:gd fmla="val 16200000" name="adj2"/>
            </a:avLst>
          </a:prstGeom>
          <a:solidFill>
            <a:srgbClr val="FFFF00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1866900" y="3124200"/>
            <a:ext cx="609599" cy="533399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4415160" y="3211330"/>
            <a:ext cx="313677" cy="331969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/>
          <p:nvPr/>
        </p:nvSpPr>
        <p:spPr>
          <a:xfrm>
            <a:off x="2895600" y="2933700"/>
            <a:ext cx="990599" cy="914400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189" name="Shape 189"/>
          <p:cNvSpPr/>
          <p:nvPr/>
        </p:nvSpPr>
        <p:spPr>
          <a:xfrm>
            <a:off x="5209758" y="3168098"/>
            <a:ext cx="449214" cy="419099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</a:p>
        </p:txBody>
      </p:sp>
      <p:sp>
        <p:nvSpPr>
          <p:cNvPr id="190" name="Shape 190"/>
          <p:cNvSpPr/>
          <p:nvPr/>
        </p:nvSpPr>
        <p:spPr>
          <a:xfrm>
            <a:off x="6019800" y="2933700"/>
            <a:ext cx="990599" cy="914400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191" name="Shape 191"/>
          <p:cNvSpPr/>
          <p:nvPr/>
        </p:nvSpPr>
        <p:spPr>
          <a:xfrm>
            <a:off x="7386939" y="3028950"/>
            <a:ext cx="762000" cy="723900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762000" y="4419600"/>
            <a:ext cx="1582484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SIZE A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762000" y="5012010"/>
            <a:ext cx="156164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SIZE B</a:t>
            </a:r>
          </a:p>
        </p:txBody>
      </p:sp>
      <p:sp>
        <p:nvSpPr>
          <p:cNvPr id="194" name="Shape 194"/>
          <p:cNvSpPr/>
          <p:nvPr/>
        </p:nvSpPr>
        <p:spPr>
          <a:xfrm>
            <a:off x="2668657" y="4596630"/>
            <a:ext cx="419099" cy="415379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95" name="Shape 195"/>
          <p:cNvSpPr/>
          <p:nvPr/>
        </p:nvSpPr>
        <p:spPr>
          <a:xfrm>
            <a:off x="2668657" y="5189039"/>
            <a:ext cx="419099" cy="415379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96" name="Shape 196"/>
          <p:cNvSpPr/>
          <p:nvPr/>
        </p:nvSpPr>
        <p:spPr>
          <a:xfrm>
            <a:off x="3257550" y="4596630"/>
            <a:ext cx="419099" cy="415379"/>
          </a:xfrm>
          <a:prstGeom prst="ellipse">
            <a:avLst/>
          </a:prstGeom>
          <a:solidFill>
            <a:schemeClr val="accent6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97" name="Shape 197"/>
          <p:cNvSpPr/>
          <p:nvPr/>
        </p:nvSpPr>
        <p:spPr>
          <a:xfrm>
            <a:off x="3718062" y="4430355"/>
            <a:ext cx="580610" cy="1284645"/>
          </a:xfrm>
          <a:prstGeom prst="rightBracket">
            <a:avLst>
              <a:gd fmla="val 8333" name="adj"/>
            </a:avLst>
          </a:prstGeom>
          <a:noFill/>
          <a:ln cap="flat" w="50800">
            <a:solidFill>
              <a:srgbClr val="4A7DB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/>
          <p:nvPr/>
        </p:nvSpPr>
        <p:spPr>
          <a:xfrm>
            <a:off x="4612351" y="4931439"/>
            <a:ext cx="404568" cy="48463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5115891" y="4731839"/>
            <a:ext cx="1452260" cy="914400"/>
          </a:xfrm>
          <a:prstGeom prst="rect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CLASSIFY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782837" y="5720567"/>
            <a:ext cx="405989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IRRELEVANT SIZE</a:t>
            </a:r>
          </a:p>
        </p:txBody>
      </p:sp>
      <p:sp>
        <p:nvSpPr>
          <p:cNvPr id="201" name="Shape 201"/>
          <p:cNvSpPr/>
          <p:nvPr/>
        </p:nvSpPr>
        <p:spPr>
          <a:xfrm>
            <a:off x="5016921" y="5897598"/>
            <a:ext cx="419099" cy="415379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02" name="Shape 202"/>
          <p:cNvSpPr/>
          <p:nvPr/>
        </p:nvSpPr>
        <p:spPr>
          <a:xfrm>
            <a:off x="5658976" y="5897598"/>
            <a:ext cx="419099" cy="415379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203" name="Shape 203"/>
          <p:cNvSpPr/>
          <p:nvPr/>
        </p:nvSpPr>
        <p:spPr>
          <a:xfrm>
            <a:off x="6278362" y="5897598"/>
            <a:ext cx="419099" cy="415379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  <p:sp>
        <p:nvSpPr>
          <p:cNvPr id="204" name="Shape 204"/>
          <p:cNvSpPr/>
          <p:nvPr/>
        </p:nvSpPr>
        <p:spPr>
          <a:xfrm>
            <a:off x="1645390" y="2163416"/>
            <a:ext cx="6527887" cy="545723"/>
          </a:xfrm>
          <a:prstGeom prst="homePlate">
            <a:avLst>
              <a:gd fmla="val 50000" name="adj"/>
            </a:avLst>
          </a:prstGeom>
          <a:noFill/>
          <a:ln cap="flat" w="508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 seconds</a:t>
            </a:r>
          </a:p>
        </p:txBody>
      </p:sp>
      <p:sp>
        <p:nvSpPr>
          <p:cNvPr id="205" name="Shape 205"/>
          <p:cNvSpPr/>
          <p:nvPr/>
        </p:nvSpPr>
        <p:spPr>
          <a:xfrm>
            <a:off x="6697461" y="4954005"/>
            <a:ext cx="360823" cy="48463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7239000" y="4739121"/>
            <a:ext cx="1452260" cy="914400"/>
          </a:xfrm>
          <a:prstGeom prst="rect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CONFIDENCE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1376061" y="2026024"/>
            <a:ext cx="639187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DOES PACUMEN     WORK?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685800" y="3969096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 Decision Trees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723452" y="3261359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Multiple types of classifiers can be created.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85800" y="4800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 Mixed Gaussian Likelihood functions</a:t>
            </a:r>
          </a:p>
        </p:txBody>
      </p:sp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5000" y="2026024"/>
            <a:ext cx="304799" cy="30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2989885" y="1143000"/>
            <a:ext cx="32752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DECISION TREES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2595578" y="1789331"/>
            <a:ext cx="4417428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it a dog or a house cat?</a:t>
            </a:r>
          </a:p>
        </p:txBody>
      </p:sp>
      <p:sp>
        <p:nvSpPr>
          <p:cNvPr id="224" name="Shape 224"/>
          <p:cNvSpPr/>
          <p:nvPr/>
        </p:nvSpPr>
        <p:spPr>
          <a:xfrm>
            <a:off x="2609507" y="2428548"/>
            <a:ext cx="3638892" cy="1000451"/>
          </a:xfrm>
          <a:prstGeom prst="rect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it heavier than fifteen pounds?</a:t>
            </a:r>
          </a:p>
        </p:txBody>
      </p:sp>
      <p:sp>
        <p:nvSpPr>
          <p:cNvPr id="225" name="Shape 225"/>
          <p:cNvSpPr/>
          <p:nvPr/>
        </p:nvSpPr>
        <p:spPr>
          <a:xfrm>
            <a:off x="2435963" y="3908257"/>
            <a:ext cx="1152063" cy="1082842"/>
          </a:xfrm>
          <a:prstGeom prst="rect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Does it bark?</a:t>
            </a:r>
          </a:p>
        </p:txBody>
      </p:sp>
      <p:sp>
        <p:nvSpPr>
          <p:cNvPr id="226" name="Shape 226"/>
          <p:cNvSpPr/>
          <p:nvPr/>
        </p:nvSpPr>
        <p:spPr>
          <a:xfrm>
            <a:off x="1143000" y="4991100"/>
            <a:ext cx="1846885" cy="1714500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Probably a cat</a:t>
            </a:r>
          </a:p>
        </p:txBody>
      </p:sp>
      <p:sp>
        <p:nvSpPr>
          <p:cNvPr id="227" name="Shape 227"/>
          <p:cNvSpPr/>
          <p:nvPr/>
        </p:nvSpPr>
        <p:spPr>
          <a:xfrm>
            <a:off x="3200400" y="4991100"/>
            <a:ext cx="1846885" cy="1714500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Probably a dog</a:t>
            </a:r>
          </a:p>
        </p:txBody>
      </p:sp>
      <p:sp>
        <p:nvSpPr>
          <p:cNvPr id="228" name="Shape 228"/>
          <p:cNvSpPr/>
          <p:nvPr/>
        </p:nvSpPr>
        <p:spPr>
          <a:xfrm>
            <a:off x="5867400" y="3810000"/>
            <a:ext cx="1846885" cy="1714500"/>
          </a:xfrm>
          <a:prstGeom prst="ellipse">
            <a:avLst/>
          </a:prstGeom>
          <a:solidFill>
            <a:schemeClr val="accent1"/>
          </a:solidFill>
          <a:ln cap="flat" w="25400">
            <a:solidFill>
              <a:srgbClr val="395E8A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Probably a dog</a:t>
            </a:r>
          </a:p>
        </p:txBody>
      </p:sp>
      <p:cxnSp>
        <p:nvCxnSpPr>
          <p:cNvPr id="229" name="Shape 229"/>
          <p:cNvCxnSpPr>
            <a:stCxn id="224" idx="2"/>
          </p:cNvCxnSpPr>
          <p:nvPr/>
        </p:nvCxnSpPr>
        <p:spPr>
          <a:xfrm flipH="1">
            <a:off x="3588053" y="3429000"/>
            <a:ext cx="840900" cy="647700"/>
          </a:xfrm>
          <a:prstGeom prst="straightConnector1">
            <a:avLst/>
          </a:prstGeom>
          <a:noFill/>
          <a:ln cap="flat" w="508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230" name="Shape 230"/>
          <p:cNvCxnSpPr>
            <a:stCxn id="224" idx="2"/>
            <a:endCxn id="228" idx="1"/>
          </p:cNvCxnSpPr>
          <p:nvPr/>
        </p:nvCxnSpPr>
        <p:spPr>
          <a:xfrm>
            <a:off x="4428953" y="3429000"/>
            <a:ext cx="1708800" cy="632100"/>
          </a:xfrm>
          <a:prstGeom prst="straightConnector1">
            <a:avLst/>
          </a:prstGeom>
          <a:noFill/>
          <a:ln cap="flat" w="50800">
            <a:solidFill>
              <a:srgbClr val="00B05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231" name="Shape 231"/>
          <p:cNvCxnSpPr>
            <a:stCxn id="225" idx="2"/>
            <a:endCxn id="226" idx="7"/>
          </p:cNvCxnSpPr>
          <p:nvPr/>
        </p:nvCxnSpPr>
        <p:spPr>
          <a:xfrm flipH="1">
            <a:off x="2719494" y="4991099"/>
            <a:ext cx="292500" cy="251100"/>
          </a:xfrm>
          <a:prstGeom prst="straightConnector1">
            <a:avLst/>
          </a:prstGeom>
          <a:noFill/>
          <a:ln cap="flat" w="50800">
            <a:solidFill>
              <a:srgbClr val="FF0000"/>
            </a:solidFill>
            <a:prstDash val="solid"/>
            <a:round/>
            <a:headEnd len="med" w="med" type="none"/>
            <a:tailEnd len="lg" w="lg" type="stealth"/>
          </a:ln>
        </p:spPr>
      </p:cxnSp>
      <p:cxnSp>
        <p:nvCxnSpPr>
          <p:cNvPr id="232" name="Shape 232"/>
          <p:cNvCxnSpPr>
            <a:endCxn id="227" idx="1"/>
          </p:cNvCxnSpPr>
          <p:nvPr/>
        </p:nvCxnSpPr>
        <p:spPr>
          <a:xfrm>
            <a:off x="3130970" y="4997682"/>
            <a:ext cx="339899" cy="244500"/>
          </a:xfrm>
          <a:prstGeom prst="straightConnector1">
            <a:avLst/>
          </a:prstGeom>
          <a:noFill/>
          <a:ln cap="flat" w="50800">
            <a:solidFill>
              <a:srgbClr val="00B050"/>
            </a:solidFill>
            <a:prstDash val="solid"/>
            <a:round/>
            <a:headEnd len="med" w="med" type="none"/>
            <a:tailEnd len="lg" w="lg" type="stealth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/>
        </p:nvSpPr>
        <p:spPr>
          <a:xfrm>
            <a:off x="2819400" y="1456225"/>
            <a:ext cx="381880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MIXED GAUSSIANS</a:t>
            </a:r>
          </a:p>
        </p:txBody>
      </p:sp>
      <p:pic>
        <p:nvPicPr>
          <p:cNvPr id="239" name="Shape 2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6076" y="2590800"/>
            <a:ext cx="3306920" cy="220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Shape 2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3928" y="2590800"/>
            <a:ext cx="3209471" cy="220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9339" y="5715000"/>
            <a:ext cx="8428195" cy="682117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/>
          <p:nvPr/>
        </p:nvSpPr>
        <p:spPr>
          <a:xfrm>
            <a:off x="-29817" y="2910869"/>
            <a:ext cx="1237839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9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495800" y="2910869"/>
            <a:ext cx="79861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9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/>
        </p:nvSpPr>
        <p:spPr>
          <a:xfrm>
            <a:off x="698350" y="1752600"/>
            <a:ext cx="7707000" cy="840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is the impact on privacy?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306900" y="2913450"/>
            <a:ext cx="8837099" cy="103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</a:rPr>
              <a:t>Not only social media data can be mined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306900" y="3863650"/>
            <a:ext cx="8837099" cy="103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</a:rPr>
              <a:t>Data that seems far more obfuscated can be just as revealing.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/>
        </p:nvSpPr>
        <p:spPr>
          <a:xfrm>
            <a:off x="2725269" y="1752600"/>
            <a:ext cx="3173699" cy="1200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Any Questions?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698350" y="3261359"/>
            <a:ext cx="7772400" cy="95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PACUMEN      - https://github.com/bniemczyk/pacumen.git</a:t>
            </a:r>
          </a:p>
        </p:txBody>
      </p:sp>
      <p:pic>
        <p:nvPicPr>
          <p:cNvPr id="259" name="Shape 2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3261359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Shape 260"/>
          <p:cNvSpPr txBox="1"/>
          <p:nvPr/>
        </p:nvSpPr>
        <p:spPr>
          <a:xfrm>
            <a:off x="633016" y="5247619"/>
            <a:ext cx="7772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Prasad Rao – prasad.rao@hp.com 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633016" y="4572000"/>
            <a:ext cx="7772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Brandon Niemczyk – insecurity@hp.com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633016" y="5923239"/>
            <a:ext cx="7772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Vib Chhabra – vaibhav.chhabra@hp.com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C0C0C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1252278" y="1773800"/>
            <a:ext cx="7293299" cy="2911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lang="en-US" sz="4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Are you hiding all you intended?  Probably not.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685800" y="2971800"/>
            <a:ext cx="79247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</a:t>
            </a: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AM I</a:t>
            </a:r>
            <a: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BRANDON NIEMCZYK – HP DVLABS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716475" y="1683049"/>
            <a:ext cx="7924799" cy="127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We all know encrypting our data is good right?</a:t>
            </a:r>
          </a:p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Font typeface="Calibri"/>
              <a:buNone/>
            </a:pPr>
            <a:r>
              <a:t/>
            </a:r>
            <a:endParaRPr b="1"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 course, that only hides what we are saying, not who we talk to.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716475" y="1683049"/>
            <a:ext cx="7924799" cy="127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 just tunnel everything through an encyrypted connection, like an SSH session.</a:t>
            </a:r>
          </a:p>
        </p:txBody>
      </p:sp>
      <p:sp>
        <p:nvSpPr>
          <p:cNvPr id="110" name="Shape 110"/>
          <p:cNvSpPr/>
          <p:nvPr/>
        </p:nvSpPr>
        <p:spPr>
          <a:xfrm>
            <a:off x="1089875" y="4012050"/>
            <a:ext cx="705600" cy="14268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Victim</a:t>
            </a:r>
          </a:p>
        </p:txBody>
      </p:sp>
      <p:sp>
        <p:nvSpPr>
          <p:cNvPr id="111" name="Shape 111"/>
          <p:cNvSpPr/>
          <p:nvPr/>
        </p:nvSpPr>
        <p:spPr>
          <a:xfrm>
            <a:off x="2101812" y="4357200"/>
            <a:ext cx="1933200" cy="7364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SSH</a:t>
            </a:r>
          </a:p>
        </p:txBody>
      </p:sp>
      <p:sp>
        <p:nvSpPr>
          <p:cNvPr id="112" name="Shape 112"/>
          <p:cNvSpPr/>
          <p:nvPr/>
        </p:nvSpPr>
        <p:spPr>
          <a:xfrm>
            <a:off x="4326075" y="4012050"/>
            <a:ext cx="1120200" cy="14268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Trusted endpoint</a:t>
            </a:r>
          </a:p>
        </p:txBody>
      </p:sp>
      <p:sp>
        <p:nvSpPr>
          <p:cNvPr id="113" name="Shape 113"/>
          <p:cNvSpPr/>
          <p:nvPr/>
        </p:nvSpPr>
        <p:spPr>
          <a:xfrm>
            <a:off x="5798350" y="4357200"/>
            <a:ext cx="1472999" cy="73649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???</a:t>
            </a:r>
          </a:p>
        </p:txBody>
      </p:sp>
      <p:sp>
        <p:nvSpPr>
          <p:cNvPr id="114" name="Shape 114"/>
          <p:cNvSpPr/>
          <p:nvPr/>
        </p:nvSpPr>
        <p:spPr>
          <a:xfrm>
            <a:off x="7562275" y="4012050"/>
            <a:ext cx="1079099" cy="14268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Internet</a:t>
            </a:r>
          </a:p>
        </p:txBody>
      </p:sp>
      <p:sp>
        <p:nvSpPr>
          <p:cNvPr id="115" name="Shape 115"/>
          <p:cNvSpPr/>
          <p:nvPr/>
        </p:nvSpPr>
        <p:spPr>
          <a:xfrm>
            <a:off x="2324400" y="5738025"/>
            <a:ext cx="1120200" cy="890100"/>
          </a:xfrm>
          <a:prstGeom prst="rect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/>
              <a:t>Attacker</a:t>
            </a:r>
          </a:p>
        </p:txBody>
      </p:sp>
      <p:sp>
        <p:nvSpPr>
          <p:cNvPr id="116" name="Shape 116"/>
          <p:cNvSpPr/>
          <p:nvPr/>
        </p:nvSpPr>
        <p:spPr>
          <a:xfrm>
            <a:off x="2516250" y="5093700"/>
            <a:ext cx="736499" cy="49109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685800" y="2971800"/>
            <a:ext cx="79247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the attacker infer anything using data mining techniques?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685800" y="2971800"/>
            <a:ext cx="79247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IS PACUMEN   ?</a:t>
            </a: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9600" y="2895600"/>
            <a:ext cx="304799" cy="3047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685800" y="4038600"/>
            <a:ext cx="7772400" cy="95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tool to identify what applications are being used over an encrypted tunnel.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685800" y="2971800"/>
            <a:ext cx="79247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FFFFFF"/>
              </a:buClr>
              <a:buSzPct val="25000"/>
              <a:buFont typeface="Calibri"/>
              <a:buNone/>
            </a:pPr>
            <a:r>
              <a:rPr b="1" baseline="0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ACADEMIA HAS PRODUCED PAPERS…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685800" y="4038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Where’s the code?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/>
        </p:nvSpPr>
        <p:spPr>
          <a:xfrm>
            <a:off x="2977644" y="1981200"/>
            <a:ext cx="348441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PREVIOUS</a:t>
            </a:r>
            <a:r>
              <a:rPr b="0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685800" y="4038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only.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691179" y="3276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Focus on one application at a time.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685800" y="4800600"/>
            <a:ext cx="7772400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are difficult to interpret.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 Hat Abu Dhabi 201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