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2"/>
    <p:restoredTop sz="66851"/>
  </p:normalViewPr>
  <p:slideViewPr>
    <p:cSldViewPr snapToGrid="0" snapToObjects="1">
      <p:cViewPr varScale="1">
        <p:scale>
          <a:sx n="82" d="100"/>
          <a:sy n="82" d="100"/>
        </p:scale>
        <p:origin x="115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82D14-4F52-894B-B2DF-7A90617E8571}" type="datetimeFigureOut">
              <a:rPr lang="en-US" smtClean="0"/>
              <a:t>8/22/17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6E286-BD48-1844-BB6C-9C11D7F9143B}" type="slidenum">
              <a:rPr lang="en-US" smtClean="0"/>
              <a:t>‹#›</a:t>
            </a:fld>
            <a:endParaRPr lang="en-US"/>
          </a:p>
        </p:txBody>
      </p:sp>
    </p:spTree>
    <p:extLst>
      <p:ext uri="{BB962C8B-B14F-4D97-AF65-F5344CB8AC3E}">
        <p14:creationId xmlns:p14="http://schemas.microsoft.com/office/powerpoint/2010/main" val="12393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elecomabc.com/s/sms.html" TargetMode="External"/><Relationship Id="rId4" Type="http://schemas.openxmlformats.org/officeDocument/2006/relationships/hyperlink" Target="http://www.telecomabc.com/l/lte.html"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number of submissions. </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2</a:t>
            </a:fld>
            <a:endParaRPr lang="en-US"/>
          </a:p>
        </p:txBody>
      </p:sp>
    </p:spTree>
    <p:extLst>
      <p:ext uri="{BB962C8B-B14F-4D97-AF65-F5344CB8AC3E}">
        <p14:creationId xmlns:p14="http://schemas.microsoft.com/office/powerpoint/2010/main" val="143290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Wireless is everywhere, monitoring this tsunami is hard</a:t>
            </a:r>
            <a:r>
              <a:rPr lang="en-US" sz="1200" b="0" i="0" kern="1200" baseline="0" dirty="0" smtClean="0">
                <a:solidFill>
                  <a:schemeClr val="tx1"/>
                </a:solidFill>
                <a:effectLst/>
                <a:latin typeface="+mn-lt"/>
                <a:ea typeface="+mn-ea"/>
                <a:cs typeface="+mn-cs"/>
              </a:rPr>
              <a:t> and often unmanageable. Michael and Dominic have created OS tools to monitor signals, drill down to individual. Then combine with OSINT data to build up pictures. </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11</a:t>
            </a:fld>
            <a:endParaRPr lang="en-US"/>
          </a:p>
        </p:txBody>
      </p:sp>
    </p:spTree>
    <p:extLst>
      <p:ext uri="{BB962C8B-B14F-4D97-AF65-F5344CB8AC3E}">
        <p14:creationId xmlns:p14="http://schemas.microsoft.com/office/powerpoint/2010/main" val="4656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what happens when, underneath your heavily hardened OS, a separate chip parses all your Wi-Fi packets - and runs with no exploit mitigations whatsoever?</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Meet </a:t>
            </a:r>
            <a:r>
              <a:rPr lang="en-US" sz="1200" b="0" i="0" kern="1200" dirty="0" err="1" smtClean="0">
                <a:solidFill>
                  <a:schemeClr val="tx1"/>
                </a:solidFill>
                <a:effectLst/>
                <a:latin typeface="+mn-lt"/>
                <a:ea typeface="+mn-ea"/>
                <a:cs typeface="+mn-cs"/>
              </a:rPr>
              <a:t>Broadpwn</a:t>
            </a:r>
            <a:r>
              <a:rPr lang="en-US" sz="1200" b="0" i="0" kern="1200" dirty="0" smtClean="0">
                <a:solidFill>
                  <a:schemeClr val="tx1"/>
                </a:solidFill>
                <a:effectLst/>
                <a:latin typeface="+mn-lt"/>
                <a:ea typeface="+mn-ea"/>
                <a:cs typeface="+mn-cs"/>
              </a:rPr>
              <a:t>, a vulnerability in Broadcom's Wi-Fi chipsets which affects millions of Android and iOS devices, and can be triggered remotely, without user interaction. </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3</a:t>
            </a:fld>
            <a:endParaRPr lang="en-US"/>
          </a:p>
        </p:txBody>
      </p:sp>
    </p:spTree>
    <p:extLst>
      <p:ext uri="{BB962C8B-B14F-4D97-AF65-F5344CB8AC3E}">
        <p14:creationId xmlns:p14="http://schemas.microsoft.com/office/powerpoint/2010/main" val="124454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Stuxnet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Havex</a:t>
            </a:r>
            <a:r>
              <a:rPr lang="en-US" sz="1200" b="0" i="0" kern="1200" dirty="0" smtClean="0">
                <a:solidFill>
                  <a:schemeClr val="tx1"/>
                </a:solidFill>
                <a:effectLst/>
                <a:latin typeface="+mn-lt"/>
                <a:ea typeface="+mn-ea"/>
                <a:cs typeface="+mn-cs"/>
              </a:rPr>
              <a:t> and Blackenergy2: THREE ICS tailored Malware (that we know about)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ENTER CRASHOVERRIDE (where is ACID BURN?)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cyber attack on Ukraine’s power grid on December 17</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2016 was the second time in history a power grid had been disrupted due to a digital attack.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talk will walk through the Ukraine 2015 and Ukraine 2016 events with a central focus on the malware, technical analysis of it, and the impact to grid operations.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36E286-BD48-1844-BB6C-9C11D7F9143B}" type="slidenum">
              <a:rPr lang="en-US" smtClean="0"/>
              <a:t>4</a:t>
            </a:fld>
            <a:endParaRPr lang="en-US"/>
          </a:p>
        </p:txBody>
      </p:sp>
    </p:spTree>
    <p:extLst>
      <p:ext uri="{BB962C8B-B14F-4D97-AF65-F5344CB8AC3E}">
        <p14:creationId xmlns:p14="http://schemas.microsoft.com/office/powerpoint/2010/main" val="99642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 Switched </a:t>
            </a:r>
            <a:r>
              <a:rPr lang="en-US" sz="1200" b="0" i="0" kern="1200" dirty="0" err="1" smtClean="0">
                <a:solidFill>
                  <a:schemeClr val="tx1"/>
                </a:solidFill>
                <a:effectLst/>
                <a:latin typeface="+mn-lt"/>
                <a:ea typeface="+mn-ea"/>
                <a:cs typeface="+mn-cs"/>
              </a:rPr>
              <a:t>FallBack</a:t>
            </a:r>
            <a:r>
              <a:rPr lang="en-US" sz="1200" b="0" i="0" kern="1200" dirty="0" smtClean="0">
                <a:solidFill>
                  <a:schemeClr val="tx1"/>
                </a:solidFill>
                <a:effectLst/>
                <a:latin typeface="+mn-lt"/>
                <a:ea typeface="+mn-ea"/>
                <a:cs typeface="+mn-cs"/>
              </a:rPr>
              <a:t> (CSFB) is a whereby voice and </a:t>
            </a:r>
            <a:r>
              <a:rPr lang="en-US" sz="1200" b="0" i="0" u="sng" kern="1200" dirty="0" smtClean="0">
                <a:solidFill>
                  <a:schemeClr val="tx1"/>
                </a:solidFill>
                <a:effectLst/>
                <a:latin typeface="+mn-lt"/>
                <a:ea typeface="+mn-ea"/>
                <a:cs typeface="+mn-cs"/>
                <a:hlinkClick r:id="rId3"/>
              </a:rPr>
              <a:t>SMS</a:t>
            </a:r>
            <a:r>
              <a:rPr lang="en-US" sz="1200" b="0" i="0" u="sng"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services are delivered to LTE devices through the use of GSM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Needed because </a:t>
            </a:r>
            <a:r>
              <a:rPr lang="en-US" sz="1200" b="0" i="0" u="sng" kern="1200" dirty="0" smtClean="0">
                <a:solidFill>
                  <a:schemeClr val="tx1"/>
                </a:solidFill>
                <a:effectLst/>
                <a:latin typeface="+mn-lt"/>
                <a:ea typeface="+mn-ea"/>
                <a:cs typeface="+mn-cs"/>
                <a:hlinkClick r:id="rId4"/>
              </a:rPr>
              <a:t>LTE</a:t>
            </a:r>
            <a:r>
              <a:rPr lang="en-US" sz="1200" b="0" i="0" kern="1200" dirty="0" smtClean="0">
                <a:solidFill>
                  <a:schemeClr val="tx1"/>
                </a:solidFill>
                <a:effectLst/>
                <a:latin typeface="+mn-lt"/>
                <a:ea typeface="+mn-ea"/>
                <a:cs typeface="+mn-cs"/>
              </a:rPr>
              <a:t> is a packet-based all-IP network that cannot support circuit-switched calls. When an LTE device is used to make or receive a voice call or SMS, the device "falls back" to the 3G or 2G network to complete the call or to deliver the SMS text message.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vulnerability in CSFB (Circuit Switched Fallback) in 4G LTE network is introduced. In the CSFB procedure, we found the authentication step is missing. The result is that an attacker can hijack the victim's communication. </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5</a:t>
            </a:fld>
            <a:endParaRPr lang="en-US"/>
          </a:p>
        </p:txBody>
      </p:sp>
    </p:spTree>
    <p:extLst>
      <p:ext uri="{BB962C8B-B14F-4D97-AF65-F5344CB8AC3E}">
        <p14:creationId xmlns:p14="http://schemas.microsoft.com/office/powerpoint/2010/main" val="12191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3G/4G</a:t>
            </a:r>
            <a:r>
              <a:rPr lang="en-US" sz="1200" b="0" i="0" kern="1200" baseline="0" dirty="0" smtClean="0">
                <a:solidFill>
                  <a:schemeClr val="tx1"/>
                </a:solidFill>
                <a:effectLst/>
                <a:latin typeface="+mn-lt"/>
                <a:ea typeface="+mn-ea"/>
                <a:cs typeface="+mn-cs"/>
              </a:rPr>
              <a:t> is open to abuse by those with Stingray. </a:t>
            </a:r>
            <a:r>
              <a:rPr lang="en-US" sz="1200" b="0" i="0" kern="1200" dirty="0" smtClean="0">
                <a:solidFill>
                  <a:schemeClr val="tx1"/>
                </a:solidFill>
                <a:effectLst/>
                <a:latin typeface="+mn-lt"/>
                <a:ea typeface="+mn-ea"/>
                <a:cs typeface="+mn-cs"/>
              </a:rPr>
              <a:t>72 agencies in 24 states. 5G Saves,</a:t>
            </a:r>
            <a:r>
              <a:rPr lang="en-US" sz="1200" b="0" i="0" kern="1200" baseline="0" dirty="0" smtClean="0">
                <a:solidFill>
                  <a:schemeClr val="tx1"/>
                </a:solidFill>
                <a:effectLst/>
                <a:latin typeface="+mn-lt"/>
                <a:ea typeface="+mn-ea"/>
                <a:cs typeface="+mn-cs"/>
              </a:rPr>
              <a:t> giving us privacy. Oh wait, WUT? </a:t>
            </a:r>
            <a:r>
              <a:rPr lang="en-US" sz="1200" b="0" i="0" kern="1200" dirty="0" smtClean="0">
                <a:solidFill>
                  <a:schemeClr val="tx1"/>
                </a:solidFill>
                <a:effectLst/>
                <a:latin typeface="+mn-lt"/>
                <a:ea typeface="+mn-ea"/>
                <a:cs typeface="+mn-cs"/>
              </a:rPr>
              <a:t>enable tracking and activity monitoring of mobile users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6</a:t>
            </a:fld>
            <a:endParaRPr lang="en-US"/>
          </a:p>
        </p:txBody>
      </p:sp>
    </p:spTree>
    <p:extLst>
      <p:ext uri="{BB962C8B-B14F-4D97-AF65-F5344CB8AC3E}">
        <p14:creationId xmlns:p14="http://schemas.microsoft.com/office/powerpoint/2010/main" val="113738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 Years of research,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6500 CPU years and 110 GPU years of computations. Google should have gone into Bitcoin Mining.</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February 2017, the first SHA-1 collision. This collision combined with a clever use of the PDF format allows attackers to forge PDF pairs that have identical SHA-1 hashes and yet display different content.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We delve into the challenges we faced from developing a meaningful payload, to scaling the computation to that massive scale, to solving unexpected cryptanalytic challenges that occurred during this endeavor.</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7</a:t>
            </a:fld>
            <a:endParaRPr lang="en-US"/>
          </a:p>
        </p:txBody>
      </p:sp>
    </p:spTree>
    <p:extLst>
      <p:ext uri="{BB962C8B-B14F-4D97-AF65-F5344CB8AC3E}">
        <p14:creationId xmlns:p14="http://schemas.microsoft.com/office/powerpoint/2010/main" val="69570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Industrial robots must follow three fundamental laws: READ, WRITE NEVER HARM HUMANS. </a:t>
            </a:r>
          </a:p>
          <a:p>
            <a:r>
              <a:rPr lang="en-US" sz="1200" b="0" i="0" kern="1200" dirty="0" smtClean="0">
                <a:solidFill>
                  <a:schemeClr val="tx1"/>
                </a:solidFill>
                <a:effectLst/>
                <a:latin typeface="+mn-lt"/>
                <a:ea typeface="+mn-ea"/>
                <a:cs typeface="+mn-cs"/>
              </a:rPr>
              <a:t>Robocop</a:t>
            </a:r>
            <a:r>
              <a:rPr lang="en-US" sz="1200" b="0" i="0" kern="1200" baseline="0" dirty="0" smtClean="0">
                <a:solidFill>
                  <a:schemeClr val="tx1"/>
                </a:solidFill>
                <a:effectLst/>
                <a:latin typeface="+mn-lt"/>
                <a:ea typeface="+mn-ea"/>
                <a:cs typeface="+mn-cs"/>
              </a:rPr>
              <a:t> and Prime Directive #4???</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will cover in-depth technical aspects (e.g., reverse engineering and vulnerability details, and attack </a:t>
            </a:r>
            <a:r>
              <a:rPr lang="en-US" sz="1200" b="0" i="0" kern="1200" dirty="0" err="1" smtClean="0">
                <a:solidFill>
                  <a:schemeClr val="tx1"/>
                </a:solidFill>
                <a:effectLst/>
                <a:latin typeface="+mn-lt"/>
                <a:ea typeface="+mn-ea"/>
                <a:cs typeface="+mn-cs"/>
              </a:rPr>
              <a:t>PoCs</a:t>
            </a:r>
            <a:r>
              <a:rPr lang="en-US" sz="1200" b="0" i="0" kern="1200" dirty="0" smtClean="0">
                <a:solidFill>
                  <a:schemeClr val="tx1"/>
                </a:solidFill>
                <a:effectLst/>
                <a:latin typeface="+mn-lt"/>
                <a:ea typeface="+mn-ea"/>
                <a:cs typeface="+mn-cs"/>
              </a:rPr>
              <a:t>), alongside a broader discussion on the security posture of industrial routers and robots: Why these devices are attractive for attackers? What could they achieve? Are they hard to compromise? How can their security be improved?</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8</a:t>
            </a:fld>
            <a:endParaRPr lang="en-US"/>
          </a:p>
        </p:txBody>
      </p:sp>
    </p:spTree>
    <p:extLst>
      <p:ext uri="{BB962C8B-B14F-4D97-AF65-F5344CB8AC3E}">
        <p14:creationId xmlns:p14="http://schemas.microsoft.com/office/powerpoint/2010/main" val="179418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Igor Litvak, attorney for Russian hacker Roman </a:t>
            </a:r>
            <a:r>
              <a:rPr lang="en-US" sz="1200" b="0" i="0" kern="1200" dirty="0" err="1" smtClean="0">
                <a:solidFill>
                  <a:schemeClr val="tx1"/>
                </a:solidFill>
                <a:effectLst/>
                <a:latin typeface="+mn-lt"/>
                <a:ea typeface="+mn-ea"/>
                <a:cs typeface="+mn-cs"/>
              </a:rPr>
              <a:t>Seleznev</a:t>
            </a:r>
            <a:r>
              <a:rPr lang="en-US" sz="1200" b="0" i="0" kern="1200" dirty="0" smtClean="0">
                <a:solidFill>
                  <a:schemeClr val="tx1"/>
                </a:solidFill>
                <a:effectLst/>
                <a:latin typeface="+mn-lt"/>
                <a:ea typeface="+mn-ea"/>
                <a:cs typeface="+mn-cs"/>
              </a:rPr>
              <a:t>, says </a:t>
            </a:r>
            <a:r>
              <a:rPr lang="en-US" sz="1200" b="0" i="0" kern="1200" dirty="0" err="1" smtClean="0">
                <a:solidFill>
                  <a:schemeClr val="tx1"/>
                </a:solidFill>
                <a:effectLst/>
                <a:latin typeface="+mn-lt"/>
                <a:ea typeface="+mn-ea"/>
                <a:cs typeface="+mn-cs"/>
              </a:rPr>
              <a:t>Seleznev's</a:t>
            </a:r>
            <a:r>
              <a:rPr lang="en-US" sz="1200" b="0" i="0" kern="1200" dirty="0" smtClean="0">
                <a:solidFill>
                  <a:schemeClr val="tx1"/>
                </a:solidFill>
                <a:effectLst/>
                <a:latin typeface="+mn-lt"/>
                <a:ea typeface="+mn-ea"/>
                <a:cs typeface="+mn-cs"/>
              </a:rPr>
              <a:t> life has been a series of tragedies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2.9 million unique credit card numbers in his possession. His thefts resulted in about $170m in business losses.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 did the Feds catch</a:t>
            </a:r>
            <a:r>
              <a:rPr lang="en-US" sz="1200" b="0" i="0" kern="1200" baseline="0" dirty="0" smtClean="0">
                <a:solidFill>
                  <a:schemeClr val="tx1"/>
                </a:solidFill>
                <a:effectLst/>
                <a:latin typeface="+mn-lt"/>
                <a:ea typeface="+mn-ea"/>
                <a:cs typeface="+mn-cs"/>
              </a:rPr>
              <a:t> him?</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9</a:t>
            </a:fld>
            <a:endParaRPr lang="en-US"/>
          </a:p>
        </p:txBody>
      </p:sp>
    </p:spTree>
    <p:extLst>
      <p:ext uri="{BB962C8B-B14F-4D97-AF65-F5344CB8AC3E}">
        <p14:creationId xmlns:p14="http://schemas.microsoft.com/office/powerpoint/2010/main" val="206602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accidentally exploit my own ISP” Kettle not fooling</a:t>
            </a:r>
            <a:r>
              <a:rPr lang="en-US" sz="1200" b="0" i="0" kern="1200" baseline="0" dirty="0" smtClean="0">
                <a:solidFill>
                  <a:schemeClr val="tx1"/>
                </a:solidFill>
                <a:effectLst/>
                <a:latin typeface="+mn-lt"/>
                <a:ea typeface="+mn-ea"/>
                <a:cs typeface="+mn-cs"/>
              </a:rPr>
              <a:t> me. </a:t>
            </a:r>
          </a:p>
          <a:p>
            <a:r>
              <a:rPr lang="en-US" sz="1200" b="0" i="0" kern="1200" baseline="0" dirty="0" smtClean="0">
                <a:solidFill>
                  <a:schemeClr val="tx1"/>
                </a:solidFill>
                <a:effectLst/>
                <a:latin typeface="+mn-lt"/>
                <a:ea typeface="+mn-ea"/>
                <a:cs typeface="+mn-cs"/>
              </a:rPr>
              <a:t>Todays web is a complex mesh of transparent systems. James figured out that malformed requests and esoteric headers allowed bad stuff to happen (and access to stuff that </a:t>
            </a:r>
            <a:r>
              <a:rPr lang="en-US" sz="1200" b="0" i="0" kern="1200" baseline="0" dirty="0" err="1" smtClean="0">
                <a:solidFill>
                  <a:schemeClr val="tx1"/>
                </a:solidFill>
                <a:effectLst/>
                <a:latin typeface="+mn-lt"/>
                <a:ea typeface="+mn-ea"/>
                <a:cs typeface="+mn-cs"/>
              </a:rPr>
              <a:t>shouldn</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t be there)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wait, there is more. Covert </a:t>
            </a:r>
            <a:r>
              <a:rPr lang="en-US" sz="1200" b="0" i="0" kern="1200" baseline="0" dirty="0" err="1" smtClean="0">
                <a:solidFill>
                  <a:schemeClr val="tx1"/>
                </a:solidFill>
                <a:effectLst/>
                <a:latin typeface="+mn-lt"/>
                <a:ea typeface="+mn-ea"/>
                <a:cs typeface="+mn-cs"/>
              </a:rPr>
              <a:t>comms</a:t>
            </a:r>
            <a:r>
              <a:rPr lang="en-US" sz="1200" b="0" i="0" kern="1200" baseline="0" dirty="0" smtClean="0">
                <a:solidFill>
                  <a:schemeClr val="tx1"/>
                </a:solidFill>
                <a:effectLst/>
                <a:latin typeface="+mn-lt"/>
                <a:ea typeface="+mn-ea"/>
                <a:cs typeface="+mn-cs"/>
              </a:rPr>
              <a:t> by an ISP,  a </a:t>
            </a:r>
            <a:r>
              <a:rPr lang="en-US" sz="1200" b="0" i="0" kern="1200" baseline="0" dirty="0" err="1" smtClean="0">
                <a:solidFill>
                  <a:schemeClr val="tx1"/>
                </a:solidFill>
                <a:effectLst/>
                <a:latin typeface="+mn-lt"/>
                <a:ea typeface="+mn-ea"/>
                <a:cs typeface="+mn-cs"/>
              </a:rPr>
              <a:t>colombian</a:t>
            </a:r>
            <a:r>
              <a:rPr lang="en-US" sz="1200" b="0" i="0" kern="1200" baseline="0" dirty="0" smtClean="0">
                <a:solidFill>
                  <a:schemeClr val="tx1"/>
                </a:solidFill>
                <a:effectLst/>
                <a:latin typeface="+mn-lt"/>
                <a:ea typeface="+mn-ea"/>
                <a:cs typeface="+mn-cs"/>
              </a:rPr>
              <a:t> ISP, and a plugin release for Burp. Yes </a:t>
            </a:r>
            <a:r>
              <a:rPr lang="en-US" sz="1200" b="0" i="0" kern="1200" baseline="0" dirty="0" err="1" smtClean="0">
                <a:solidFill>
                  <a:schemeClr val="tx1"/>
                </a:solidFill>
                <a:effectLst/>
                <a:latin typeface="+mn-lt"/>
                <a:ea typeface="+mn-ea"/>
                <a:cs typeface="+mn-cs"/>
              </a:rPr>
              <a:t>yesy</a:t>
            </a:r>
            <a:r>
              <a:rPr lang="en-US" sz="1200" b="0" i="0" kern="1200" baseline="0" dirty="0" smtClean="0">
                <a:solidFill>
                  <a:schemeClr val="tx1"/>
                </a:solidFill>
                <a:effectLst/>
                <a:latin typeface="+mn-lt"/>
                <a:ea typeface="+mn-ea"/>
                <a:cs typeface="+mn-cs"/>
              </a:rPr>
              <a:t> yes </a:t>
            </a:r>
            <a:endParaRPr lang="en-US" dirty="0"/>
          </a:p>
        </p:txBody>
      </p:sp>
      <p:sp>
        <p:nvSpPr>
          <p:cNvPr id="4" name="Slide Number Placeholder 3"/>
          <p:cNvSpPr>
            <a:spLocks noGrp="1"/>
          </p:cNvSpPr>
          <p:nvPr>
            <p:ph type="sldNum" sz="quarter" idx="10"/>
          </p:nvPr>
        </p:nvSpPr>
        <p:spPr/>
        <p:txBody>
          <a:bodyPr/>
          <a:lstStyle/>
          <a:p>
            <a:fld id="{3F36E286-BD48-1844-BB6C-9C11D7F9143B}" type="slidenum">
              <a:rPr lang="en-US" smtClean="0"/>
              <a:t>10</a:t>
            </a:fld>
            <a:endParaRPr lang="en-US"/>
          </a:p>
        </p:txBody>
      </p:sp>
    </p:spTree>
    <p:extLst>
      <p:ext uri="{BB962C8B-B14F-4D97-AF65-F5344CB8AC3E}">
        <p14:creationId xmlns:p14="http://schemas.microsoft.com/office/powerpoint/2010/main" val="109164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5F998-5F87-6E42-8922-48408A16CBB5}"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36364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5F998-5F87-6E42-8922-48408A16CBB5}"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81486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5F998-5F87-6E42-8922-48408A16CBB5}"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94924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5F998-5F87-6E42-8922-48408A16CBB5}"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29137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5F998-5F87-6E42-8922-48408A16CBB5}"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73689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5F998-5F87-6E42-8922-48408A16CBB5}"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29824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5F998-5F87-6E42-8922-48408A16CBB5}" type="datetimeFigureOut">
              <a:rPr lang="en-US" smtClean="0"/>
              <a:t>8/22/17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1768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5F998-5F87-6E42-8922-48408A16CBB5}" type="datetimeFigureOut">
              <a:rPr lang="en-US" smtClean="0"/>
              <a:t>8/22/17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61215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5F998-5F87-6E42-8922-48408A16CBB5}" type="datetimeFigureOut">
              <a:rPr lang="en-US" smtClean="0"/>
              <a:t>8/22/17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76475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5F998-5F87-6E42-8922-48408A16CBB5}"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5040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5F998-5F87-6E42-8922-48408A16CBB5}"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091E-1BE9-D048-802F-264F52FB23B7}" type="slidenum">
              <a:rPr lang="en-US" smtClean="0"/>
              <a:t>‹#›</a:t>
            </a:fld>
            <a:endParaRPr lang="en-US"/>
          </a:p>
        </p:txBody>
      </p:sp>
    </p:spTree>
    <p:extLst>
      <p:ext uri="{BB962C8B-B14F-4D97-AF65-F5344CB8AC3E}">
        <p14:creationId xmlns:p14="http://schemas.microsoft.com/office/powerpoint/2010/main" val="1784273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5F998-5F87-6E42-8922-48408A16CBB5}" type="datetimeFigureOut">
              <a:rPr lang="en-US" smtClean="0"/>
              <a:t>8/22/17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D091E-1BE9-D048-802F-264F52FB23B7}" type="slidenum">
              <a:rPr lang="en-US" smtClean="0"/>
              <a:t>‹#›</a:t>
            </a:fld>
            <a:endParaRPr lang="en-US"/>
          </a:p>
        </p:txBody>
      </p:sp>
    </p:spTree>
    <p:extLst>
      <p:ext uri="{BB962C8B-B14F-4D97-AF65-F5344CB8AC3E}">
        <p14:creationId xmlns:p14="http://schemas.microsoft.com/office/powerpoint/2010/main" val="51315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488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8078" y="1738325"/>
            <a:ext cx="10515600" cy="2021276"/>
          </a:xfrm>
        </p:spPr>
      </p:pic>
    </p:spTree>
    <p:extLst>
      <p:ext uri="{BB962C8B-B14F-4D97-AF65-F5344CB8AC3E}">
        <p14:creationId xmlns:p14="http://schemas.microsoft.com/office/powerpoint/2010/main" val="104192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7956" y="1838634"/>
            <a:ext cx="10515600" cy="2218228"/>
          </a:xfrm>
        </p:spPr>
      </p:pic>
    </p:spTree>
    <p:extLst>
      <p:ext uri="{BB962C8B-B14F-4D97-AF65-F5344CB8AC3E}">
        <p14:creationId xmlns:p14="http://schemas.microsoft.com/office/powerpoint/2010/main" val="24123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27" y="1560995"/>
            <a:ext cx="10058400" cy="5037247"/>
          </a:xfrm>
          <a:prstGeom prst="rect">
            <a:avLst/>
          </a:prstGeom>
        </p:spPr>
      </p:pic>
    </p:spTree>
    <p:extLst>
      <p:ext uri="{BB962C8B-B14F-4D97-AF65-F5344CB8AC3E}">
        <p14:creationId xmlns:p14="http://schemas.microsoft.com/office/powerpoint/2010/main" val="99877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40" y="1331259"/>
            <a:ext cx="7279341" cy="5459506"/>
          </a:xfrm>
          <a:prstGeom prst="rect">
            <a:avLst/>
          </a:prstGeom>
        </p:spPr>
      </p:pic>
      <p:sp>
        <p:nvSpPr>
          <p:cNvPr id="4" name="TextBox 3"/>
          <p:cNvSpPr txBox="1"/>
          <p:nvPr/>
        </p:nvSpPr>
        <p:spPr>
          <a:xfrm>
            <a:off x="8041341" y="2191871"/>
            <a:ext cx="2096856" cy="707886"/>
          </a:xfrm>
          <a:prstGeom prst="rect">
            <a:avLst/>
          </a:prstGeom>
          <a:noFill/>
        </p:spPr>
        <p:txBody>
          <a:bodyPr wrap="none" rtlCol="0">
            <a:spAutoFit/>
          </a:bodyPr>
          <a:lstStyle/>
          <a:p>
            <a:r>
              <a:rPr lang="en-US" sz="4000" dirty="0" smtClean="0"/>
              <a:t>18 Tracks</a:t>
            </a:r>
            <a:endParaRPr lang="en-US" sz="4000" dirty="0"/>
          </a:p>
        </p:txBody>
      </p:sp>
      <p:sp>
        <p:nvSpPr>
          <p:cNvPr id="6" name="TextBox 5"/>
          <p:cNvSpPr txBox="1"/>
          <p:nvPr/>
        </p:nvSpPr>
        <p:spPr>
          <a:xfrm>
            <a:off x="8041341" y="2801796"/>
            <a:ext cx="2891241" cy="707886"/>
          </a:xfrm>
          <a:prstGeom prst="rect">
            <a:avLst/>
          </a:prstGeom>
          <a:noFill/>
        </p:spPr>
        <p:txBody>
          <a:bodyPr wrap="none" rtlCol="0">
            <a:spAutoFit/>
          </a:bodyPr>
          <a:lstStyle/>
          <a:p>
            <a:r>
              <a:rPr lang="en-US" sz="4000" dirty="0" smtClean="0"/>
              <a:t>117 Briefings</a:t>
            </a:r>
            <a:endParaRPr lang="en-US" sz="4000" dirty="0"/>
          </a:p>
        </p:txBody>
      </p:sp>
      <p:sp>
        <p:nvSpPr>
          <p:cNvPr id="7" name="TextBox 6"/>
          <p:cNvSpPr txBox="1"/>
          <p:nvPr/>
        </p:nvSpPr>
        <p:spPr>
          <a:xfrm>
            <a:off x="8041341" y="3411721"/>
            <a:ext cx="4124591" cy="1323439"/>
          </a:xfrm>
          <a:prstGeom prst="rect">
            <a:avLst/>
          </a:prstGeom>
          <a:noFill/>
        </p:spPr>
        <p:txBody>
          <a:bodyPr wrap="none" rtlCol="0">
            <a:spAutoFit/>
          </a:bodyPr>
          <a:lstStyle/>
          <a:p>
            <a:r>
              <a:rPr lang="en-US" sz="4000" dirty="0" smtClean="0"/>
              <a:t>Record Number of </a:t>
            </a:r>
            <a:br>
              <a:rPr lang="en-US" sz="4000" dirty="0" smtClean="0"/>
            </a:br>
            <a:r>
              <a:rPr lang="en-US" sz="4000" dirty="0" smtClean="0"/>
              <a:t>Submissions. </a:t>
            </a:r>
            <a:endParaRPr lang="en-US" sz="4000" dirty="0"/>
          </a:p>
        </p:txBody>
      </p:sp>
    </p:spTree>
    <p:extLst>
      <p:ext uri="{BB962C8B-B14F-4D97-AF65-F5344CB8AC3E}">
        <p14:creationId xmlns:p14="http://schemas.microsoft.com/office/powerpoint/2010/main" val="13558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321" y="1865921"/>
            <a:ext cx="10515600" cy="232267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961" y="4727714"/>
            <a:ext cx="2197100" cy="1219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0943" y="4355825"/>
            <a:ext cx="1962978" cy="1962978"/>
          </a:xfrm>
          <a:prstGeom prst="rect">
            <a:avLst/>
          </a:prstGeom>
        </p:spPr>
      </p:pic>
    </p:spTree>
    <p:extLst>
      <p:ext uri="{BB962C8B-B14F-4D97-AF65-F5344CB8AC3E}">
        <p14:creationId xmlns:p14="http://schemas.microsoft.com/office/powerpoint/2010/main" val="1265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320" y="1791183"/>
            <a:ext cx="10515600" cy="298898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025" y="1634642"/>
            <a:ext cx="4976191" cy="3732143"/>
          </a:xfrm>
          <a:prstGeom prst="rect">
            <a:avLst/>
          </a:prstGeom>
        </p:spPr>
      </p:pic>
    </p:spTree>
    <p:extLst>
      <p:ext uri="{BB962C8B-B14F-4D97-AF65-F5344CB8AC3E}">
        <p14:creationId xmlns:p14="http://schemas.microsoft.com/office/powerpoint/2010/main" val="6315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321" y="1700423"/>
            <a:ext cx="10515600" cy="2693430"/>
          </a:xfrm>
        </p:spPr>
      </p:pic>
    </p:spTree>
    <p:extLst>
      <p:ext uri="{BB962C8B-B14F-4D97-AF65-F5344CB8AC3E}">
        <p14:creationId xmlns:p14="http://schemas.microsoft.com/office/powerpoint/2010/main" val="143062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44412"/>
            <a:ext cx="10515600" cy="2924721"/>
          </a:xfrm>
        </p:spPr>
      </p:pic>
    </p:spTree>
    <p:extLst>
      <p:ext uri="{BB962C8B-B14F-4D97-AF65-F5344CB8AC3E}">
        <p14:creationId xmlns:p14="http://schemas.microsoft.com/office/powerpoint/2010/main" val="99043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321" y="1751988"/>
            <a:ext cx="10515600" cy="2152978"/>
          </a:xfrm>
        </p:spPr>
      </p:pic>
    </p:spTree>
    <p:extLst>
      <p:ext uri="{BB962C8B-B14F-4D97-AF65-F5344CB8AC3E}">
        <p14:creationId xmlns:p14="http://schemas.microsoft.com/office/powerpoint/2010/main" val="1224491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350" y="1495221"/>
            <a:ext cx="10515600" cy="310714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2695937"/>
            <a:ext cx="10058400" cy="134345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500" y="4581801"/>
            <a:ext cx="3238500" cy="2281513"/>
          </a:xfrm>
          <a:prstGeom prst="rect">
            <a:avLst/>
          </a:prstGeom>
        </p:spPr>
      </p:pic>
    </p:spTree>
    <p:extLst>
      <p:ext uri="{BB962C8B-B14F-4D97-AF65-F5344CB8AC3E}">
        <p14:creationId xmlns:p14="http://schemas.microsoft.com/office/powerpoint/2010/main" val="1871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7956" y="1621068"/>
            <a:ext cx="10515600" cy="273286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756" y="1621068"/>
            <a:ext cx="7874000" cy="4762500"/>
          </a:xfrm>
          <a:prstGeom prst="rect">
            <a:avLst/>
          </a:prstGeom>
        </p:spPr>
      </p:pic>
    </p:spTree>
    <p:extLst>
      <p:ext uri="{BB962C8B-B14F-4D97-AF65-F5344CB8AC3E}">
        <p14:creationId xmlns:p14="http://schemas.microsoft.com/office/powerpoint/2010/main" val="210403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385</Words>
  <Application>Microsoft Macintosh PowerPoint</Application>
  <PresentationFormat>Widescreen</PresentationFormat>
  <Paragraphs>45</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Medina</cp:lastModifiedBy>
  <cp:revision>36</cp:revision>
  <dcterms:created xsi:type="dcterms:W3CDTF">2016-01-11T21:35:58Z</dcterms:created>
  <dcterms:modified xsi:type="dcterms:W3CDTF">2017-08-22T22:09:29Z</dcterms:modified>
</cp:coreProperties>
</file>